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376" r:id="rId3"/>
    <p:sldId id="331" r:id="rId4"/>
    <p:sldId id="327" r:id="rId5"/>
    <p:sldId id="349" r:id="rId6"/>
    <p:sldId id="336" r:id="rId7"/>
    <p:sldId id="343" r:id="rId8"/>
    <p:sldId id="309" r:id="rId9"/>
    <p:sldId id="338" r:id="rId10"/>
    <p:sldId id="339" r:id="rId11"/>
    <p:sldId id="328" r:id="rId12"/>
    <p:sldId id="329" r:id="rId13"/>
    <p:sldId id="341" r:id="rId14"/>
    <p:sldId id="347" r:id="rId15"/>
    <p:sldId id="348" r:id="rId16"/>
    <p:sldId id="333" r:id="rId17"/>
    <p:sldId id="334" r:id="rId18"/>
    <p:sldId id="335" r:id="rId19"/>
    <p:sldId id="337" r:id="rId20"/>
    <p:sldId id="351" r:id="rId21"/>
  </p:sldIdLst>
  <p:sldSz cx="12192000" cy="6858000"/>
  <p:notesSz cx="679450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mpelsidor" id="{4A760F55-63D0-441C-9AC0-AA6EC905C8DE}">
          <p14:sldIdLst>
            <p14:sldId id="272"/>
            <p14:sldId id="376"/>
            <p14:sldId id="331"/>
            <p14:sldId id="327"/>
            <p14:sldId id="349"/>
            <p14:sldId id="336"/>
            <p14:sldId id="343"/>
            <p14:sldId id="309"/>
            <p14:sldId id="338"/>
            <p14:sldId id="339"/>
            <p14:sldId id="328"/>
            <p14:sldId id="329"/>
            <p14:sldId id="341"/>
            <p14:sldId id="347"/>
            <p14:sldId id="348"/>
            <p14:sldId id="333"/>
            <p14:sldId id="334"/>
            <p14:sldId id="335"/>
            <p14:sldId id="337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Kallstenius" initials="SK" lastIdx="1" clrIdx="0">
    <p:extLst>
      <p:ext uri="{19B8F6BF-5375-455C-9EA6-DF929625EA0E}">
        <p15:presenceInfo xmlns:p15="http://schemas.microsoft.com/office/powerpoint/2012/main" userId="S::sara@rehngruppen.se::98a02ceb-9aee-446f-ae94-54abb37daff7" providerId="AD"/>
      </p:ext>
    </p:extLst>
  </p:cmAuthor>
  <p:cmAuthor id="2" name="Per Swenson Claréus" initials="PSC" lastIdx="6" clrIdx="1">
    <p:extLst>
      <p:ext uri="{19B8F6BF-5375-455C-9EA6-DF929625EA0E}">
        <p15:presenceInfo xmlns:p15="http://schemas.microsoft.com/office/powerpoint/2012/main" userId="S-1-5-21-2076390139-892758886-829235722-56571" providerId="AD"/>
      </p:ext>
    </p:extLst>
  </p:cmAuthor>
  <p:cmAuthor id="3" name="Daniel Bergström" initials="DB" lastIdx="1" clrIdx="2">
    <p:extLst>
      <p:ext uri="{19B8F6BF-5375-455C-9EA6-DF929625EA0E}">
        <p15:presenceInfo xmlns:p15="http://schemas.microsoft.com/office/powerpoint/2012/main" userId="S-1-5-21-2076390139-892758886-829235722-60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5F6"/>
    <a:srgbClr val="8AFFFF"/>
    <a:srgbClr val="F5B5D2"/>
    <a:srgbClr val="009E3D"/>
    <a:srgbClr val="95C11F"/>
    <a:srgbClr val="D3D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041"/>
  </p:normalViewPr>
  <p:slideViewPr>
    <p:cSldViewPr snapToGrid="0">
      <p:cViewPr varScale="1">
        <p:scale>
          <a:sx n="62" d="100"/>
          <a:sy n="62" d="100"/>
        </p:scale>
        <p:origin x="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6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2021-09-12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12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753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967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7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10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64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158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10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89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3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98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13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8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54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856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44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C6B7E45-3168-4824-97F5-3596B4BA1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1" t="23237" r="38337" b="23515"/>
          <a:stretch/>
        </p:blipFill>
        <p:spPr>
          <a:xfrm>
            <a:off x="4320000" y="0"/>
            <a:ext cx="7883999" cy="684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03460" y="1700213"/>
            <a:ext cx="9580439" cy="1374681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03460" y="3112690"/>
            <a:ext cx="9580439" cy="79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E8D744-B36D-4451-B5D3-CBC83CED3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4089680"/>
            <a:ext cx="9580438" cy="540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6D401CF-6C43-4F69-9141-4052DA0E52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D5397A4-F545-4318-B589-5C9646DFEF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77EE6B45-1B8D-4C03-8B49-8C6D10F913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1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  <p15:guide id="2" pos="68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cirk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960FFF-DD06-4DFA-BDCC-6F1D8E9E4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8128" y="1055490"/>
            <a:ext cx="5040000" cy="5040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4F172C-8231-4733-BA5B-42FF4FC0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23" y="680084"/>
            <a:ext cx="5076000" cy="594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397EF9-9CE8-47AF-B300-A890CC789E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3704A0D7-C9A1-43C6-837B-B7A096D183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4654872-E766-437F-9EF2-D938E18725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9098C006-E044-4E2C-811F-454FBEDFD2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47738" y="1449374"/>
            <a:ext cx="5075986" cy="47514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99630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A6D3CE3-F9FC-498B-971F-42CCB4C7A9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1438" y="0"/>
            <a:ext cx="5770562" cy="686435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7738" y="1449374"/>
            <a:ext cx="5076000" cy="4752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4F172C-8231-4733-BA5B-42FF4FC0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22" y="680084"/>
            <a:ext cx="5076000" cy="594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89977-DB28-44AF-9CD7-700E75F682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16EE601-0437-42A8-A4FE-4F01E2453D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0967DD2-74D7-423F-84BC-98286B247E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326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A6D3CE3-F9FC-498B-971F-42CCB4C7A9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6435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4F172C-8231-4733-BA5B-42FF4FC0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3767" y="442068"/>
            <a:ext cx="5904000" cy="5904000"/>
          </a:xfrm>
          <a:prstGeom prst="ellipse">
            <a:avLst/>
          </a:prstGeom>
          <a:solidFill>
            <a:schemeClr val="bg1">
              <a:alpha val="92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1405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A6D3CE3-F9FC-498B-971F-42CCB4C7A9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6435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4F172C-8231-4733-BA5B-42FF4FC0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1442116"/>
            <a:ext cx="5415514" cy="3614799"/>
          </a:xfrm>
          <a:prstGeom prst="rect">
            <a:avLst/>
          </a:prstGeom>
          <a:solidFill>
            <a:srgbClr val="93D5F6">
              <a:alpha val="91765"/>
            </a:srgbClr>
          </a:solidFill>
        </p:spPr>
        <p:txBody>
          <a:bodyPr wrap="square" lIns="324000" tIns="144000" rIns="144000" bIns="14400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818499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C6B7E45-3168-4824-97F5-3596B4BA1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t="23323" r="38614" b="23427"/>
          <a:stretch/>
        </p:blipFill>
        <p:spPr>
          <a:xfrm>
            <a:off x="4296970" y="0"/>
            <a:ext cx="7883999" cy="684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66875" y="1904418"/>
            <a:ext cx="8858250" cy="29520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000">
                <a:solidFill>
                  <a:srgbClr val="FFC4D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E8D744-B36D-4451-B5D3-CBC83CED3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6876" y="4880236"/>
            <a:ext cx="8858249" cy="540000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7075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050" userDrawn="1">
          <p15:clr>
            <a:srgbClr val="FBAE40"/>
          </p15:clr>
        </p15:guide>
        <p15:guide id="2" pos="663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B37099E-B15F-4251-954B-C90B39AA8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68BD-F0F1-4245-B2B5-491A1AA933A4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203D68B-D870-4542-94CA-70E6D9A3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D016C8-D84B-9D46-8C09-0EDB802F5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B3A-AA58-4548-912B-047E726525D8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39A749-FF27-4EAB-ACF4-35750C61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pic>
        <p:nvPicPr>
          <p:cNvPr id="6" name="Bildobjekt 7">
            <a:extLst>
              <a:ext uri="{FF2B5EF4-FFF2-40B4-BE49-F238E27FC236}">
                <a16:creationId xmlns:a16="http://schemas.microsoft.com/office/drawing/2014/main" id="{6C496968-01C0-4E44-B69A-60A85BBB2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10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E91A6B8-F817-5C42-A1B1-34607066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9D90323-50FC-5146-B673-3C631D1B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FEC56CE-3C12-2A45-B424-C2D27332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71E658D-8526-43FE-BF1D-3124E57EEED9}"/>
              </a:ext>
            </a:extLst>
          </p:cNvPr>
          <p:cNvSpPr txBox="1"/>
          <p:nvPr userDrawn="1"/>
        </p:nvSpPr>
        <p:spPr>
          <a:xfrm>
            <a:off x="838200" y="1351508"/>
            <a:ext cx="10439400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8800" b="1" dirty="0">
                <a:solidFill>
                  <a:srgbClr val="FFC4D1"/>
                </a:solidFill>
              </a:rPr>
              <a:t>Sidor efter denna sida tillhör inte er mall.</a:t>
            </a:r>
          </a:p>
        </p:txBody>
      </p:sp>
    </p:spTree>
    <p:extLst>
      <p:ext uri="{BB962C8B-B14F-4D97-AF65-F5344CB8AC3E}">
        <p14:creationId xmlns:p14="http://schemas.microsoft.com/office/powerpoint/2010/main" val="16284295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B6C4-E26E-4EA1-8D50-9E89D2CE4ED8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449374"/>
            <a:ext cx="10298096" cy="475140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A63871-E461-4AFA-9B37-6036FD207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717BBBB7-2732-4076-801E-610ADC63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3" name="Bildobjekt 7">
            <a:extLst>
              <a:ext uri="{FF2B5EF4-FFF2-40B4-BE49-F238E27FC236}">
                <a16:creationId xmlns:a16="http://schemas.microsoft.com/office/drawing/2014/main" id="{548BD5C1-3169-8E4C-B0C9-8A7914533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ämne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B6C4-E26E-4EA1-8D50-9E89D2CE4ED8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449374"/>
            <a:ext cx="10298096" cy="475140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A63871-E461-4AFA-9B37-6036FD207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225CD0B6-B763-4D28-AB36-36D78B1D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3" name="Bildobjekt 7">
            <a:extLst>
              <a:ext uri="{FF2B5EF4-FFF2-40B4-BE49-F238E27FC236}">
                <a16:creationId xmlns:a16="http://schemas.microsoft.com/office/drawing/2014/main" id="{3D395BBA-C4E8-2542-9775-88F3B5F32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96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B6C4-E26E-4EA1-8D50-9E89D2CE4ED8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156952"/>
            <a:ext cx="10298096" cy="404382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A63871-E461-4AFA-9B37-6036FD207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AFD57B-F27F-4A2C-8906-F1C9B3828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6150" y="1453963"/>
            <a:ext cx="10296541" cy="698400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25CD0B6-B763-4D28-AB36-36D78B1D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3" name="Bildobjekt 7">
            <a:extLst>
              <a:ext uri="{FF2B5EF4-FFF2-40B4-BE49-F238E27FC236}">
                <a16:creationId xmlns:a16="http://schemas.microsoft.com/office/drawing/2014/main" id="{1BB3FFC1-36E8-BF49-85EE-85EAFB2108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7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bg>
      <p:bgPr>
        <a:solidFill>
          <a:srgbClr val="009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654BA7A-2006-46C9-BD82-0C39CBE1F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" t="19748" r="39142" b="19709"/>
          <a:stretch/>
        </p:blipFill>
        <p:spPr>
          <a:xfrm>
            <a:off x="5298085" y="0"/>
            <a:ext cx="6876000" cy="684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3025" y="2002631"/>
            <a:ext cx="9505950" cy="2852737"/>
          </a:xfrm>
        </p:spPr>
        <p:txBody>
          <a:bodyPr anchor="ctr" anchorCtr="0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7329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68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">
    <p:bg>
      <p:bgPr>
        <a:solidFill>
          <a:srgbClr val="F5B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85FAFBE-6734-4A04-B823-80C499116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08" t="19661" r="38982" b="19803"/>
          <a:stretch/>
        </p:blipFill>
        <p:spPr>
          <a:xfrm>
            <a:off x="5220000" y="0"/>
            <a:ext cx="6983999" cy="684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3025" y="2002631"/>
            <a:ext cx="9505950" cy="2852737"/>
          </a:xfrm>
        </p:spPr>
        <p:txBody>
          <a:bodyPr anchor="ctr" anchorCtr="0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99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68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2DCE752-6E83-40BD-BAFA-B0FAC0F5B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4C0D718A-B1E6-49C9-82CB-7ED9537995C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200" y="1449373"/>
            <a:ext cx="5075999" cy="47514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7738" y="1449374"/>
            <a:ext cx="5076000" cy="4752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4F172C-8231-4733-BA5B-42FF4FC0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89977-DB28-44AF-9CD7-700E75F682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16EE601-0437-42A8-A4FE-4F01E2453D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0967DD2-74D7-423F-84BC-98286B247E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7">
            <a:extLst>
              <a:ext uri="{FF2B5EF4-FFF2-40B4-BE49-F238E27FC236}">
                <a16:creationId xmlns:a16="http://schemas.microsoft.com/office/drawing/2014/main" id="{5393ED5D-B8AE-D74E-9C5E-E550164240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47738" y="1449374"/>
            <a:ext cx="5076000" cy="69691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43802" y="2146285"/>
            <a:ext cx="5075999" cy="405449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9374"/>
            <a:ext cx="5076000" cy="69691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146285"/>
            <a:ext cx="5075999" cy="405449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F36DF5-BB46-44FE-A4A5-6E0B02CC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D6D37FBC-D64D-4646-895E-69C08D9B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4C7F4D03-1F8F-4BD7-81A1-D4867778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48D27409-6D0F-4829-AAFD-CF0AEDD9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74F1A17-2772-428B-96CA-80F159D84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9380" r="37469" b="19493"/>
          <a:stretch/>
        </p:blipFill>
        <p:spPr>
          <a:xfrm>
            <a:off x="5176605" y="0"/>
            <a:ext cx="7015395" cy="6858000"/>
          </a:xfrm>
          <a:prstGeom prst="rect">
            <a:avLst/>
          </a:prstGeom>
        </p:spPr>
      </p:pic>
      <p:pic>
        <p:nvPicPr>
          <p:cNvPr id="14" name="Bildobjekt 7">
            <a:extLst>
              <a:ext uri="{FF2B5EF4-FFF2-40B4-BE49-F238E27FC236}">
                <a16:creationId xmlns:a16="http://schemas.microsoft.com/office/drawing/2014/main" id="{D57926A8-5DA1-AF4E-A63A-F6E977C2BA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re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F2CFA3-F34F-43A8-9B09-48FFC55C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22" y="641984"/>
            <a:ext cx="10300477" cy="594081"/>
          </a:xfrm>
        </p:spPr>
        <p:txBody>
          <a:bodyPr/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BF3DEE-02D8-4D64-872B-C23EC413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CBB40D-5887-4F95-A052-698C501B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1084B4-AADE-479B-83C7-FA23ADE2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9F24CC27-B9A0-4893-BD00-DD57F52244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7738" y="1449374"/>
            <a:ext cx="5075986" cy="47514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E8C614BD-6049-476D-B15D-47C6163FC8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449374"/>
            <a:ext cx="5075999" cy="47514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8332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47722" y="680084"/>
            <a:ext cx="10296541" cy="5940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47738" y="1449374"/>
            <a:ext cx="10298096" cy="4751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457208" y="6356350"/>
            <a:ext cx="792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82733" y="6356350"/>
            <a:ext cx="8661529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51174" y="6356350"/>
            <a:ext cx="252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06980B7-4EDC-4D77-B9F9-31FF7D10C09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223428" y="6096840"/>
            <a:ext cx="896029" cy="6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1" r:id="rId5"/>
    <p:sldLayoutId id="2147483665" r:id="rId6"/>
    <p:sldLayoutId id="2147483652" r:id="rId7"/>
    <p:sldLayoutId id="2147483653" r:id="rId8"/>
    <p:sldLayoutId id="2147483666" r:id="rId9"/>
    <p:sldLayoutId id="2147483661" r:id="rId10"/>
    <p:sldLayoutId id="2147483662" r:id="rId11"/>
    <p:sldLayoutId id="2147483663" r:id="rId12"/>
    <p:sldLayoutId id="2147483664" r:id="rId13"/>
    <p:sldLayoutId id="2147483657" r:id="rId14"/>
    <p:sldLayoutId id="2147483654" r:id="rId15"/>
    <p:sldLayoutId id="2147483658" r:id="rId16"/>
    <p:sldLayoutId id="2147483655" r:id="rId17"/>
    <p:sldLayoutId id="2147483656" r:id="rId18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97" userDrawn="1">
          <p15:clr>
            <a:srgbClr val="F26B43"/>
          </p15:clr>
        </p15:guide>
        <p15:guide id="4" pos="7083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Terrorlagstiftning mot gängen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Rivstart för ett tryggare Sverige</a:t>
            </a:r>
          </a:p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E3BB15A-F09E-4C3E-98CE-F77C5FA8E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A9FB-7294-46AB-BEE5-61AFB4B7B02F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6956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pPr lvl="0"/>
            <a:r>
              <a:rPr lang="sv-SE" dirty="0"/>
              <a:t>Det bör införas en möjlighet till s.k. visitationszoner som innebär att polis, utan konkret brottsmisstanke, under en begränsad tid och vid vissa platser får visitera personer i syfte att söka efter vapen och andra farliga föremål </a:t>
            </a:r>
          </a:p>
          <a:p>
            <a:pPr lvl="0"/>
            <a:r>
              <a:rPr lang="sv-SE" dirty="0"/>
              <a:t>En liknande bestämmelse finns i dansk lagstiftning </a:t>
            </a:r>
          </a:p>
          <a:p>
            <a:pPr lvl="0"/>
            <a:r>
              <a:rPr lang="sv-SE" u="sng" dirty="0"/>
              <a:t>Åtgärd</a:t>
            </a:r>
            <a:r>
              <a:rPr lang="sv-SE" dirty="0"/>
              <a:t>: Regeringen bör snabbutreda ett lagförslag – med de danska bestämmelserna som förebild – i en departementspromemoria (Ds)</a:t>
            </a:r>
          </a:p>
          <a:p>
            <a:pPr lvl="0"/>
            <a:r>
              <a:rPr lang="sv-SE" dirty="0"/>
              <a:t>Lagförslaget bör redovisas senast den 1 april 2022</a:t>
            </a:r>
          </a:p>
          <a:p>
            <a:pPr lvl="0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4. Visitationszoner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163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pPr marL="0" lvl="0" indent="0">
              <a:buNone/>
            </a:pPr>
            <a:r>
              <a:rPr lang="sv-SE" dirty="0"/>
              <a:t>6 § i danska polislagen:</a:t>
            </a:r>
          </a:p>
          <a:p>
            <a:pPr marL="0" lvl="0" indent="0">
              <a:buNone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B47B76-A658-46D4-AA77-A6566562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0" y="2326412"/>
            <a:ext cx="11843485" cy="36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329184" y="1779810"/>
            <a:ext cx="11649456" cy="4443826"/>
          </a:xfrm>
        </p:spPr>
        <p:txBody>
          <a:bodyPr/>
          <a:lstStyle/>
          <a:p>
            <a:pPr lvl="0"/>
            <a:r>
              <a:rPr lang="sv-SE" dirty="0"/>
              <a:t>Det bör införas en möjlighet att vittna anonymt </a:t>
            </a:r>
          </a:p>
          <a:p>
            <a:pPr lvl="0"/>
            <a:r>
              <a:rPr lang="sv-SE" dirty="0"/>
              <a:t>Lagstiftning om anonyma vittnen finns i t.ex. Norge, Danmark och Finland</a:t>
            </a:r>
          </a:p>
          <a:p>
            <a:pPr lvl="0"/>
            <a:r>
              <a:rPr lang="sv-SE" dirty="0"/>
              <a:t>Regeringen gav den s.k. vittnesutredningen ett förutsättningslöst uppdrag. Resultatet blev att något förslag om anonyma vittnen inte lades fram (SOU 2021:35)</a:t>
            </a:r>
          </a:p>
          <a:p>
            <a:pPr lvl="0"/>
            <a:r>
              <a:rPr lang="sv-SE" u="sng" dirty="0"/>
              <a:t>Åtgärd</a:t>
            </a:r>
            <a:r>
              <a:rPr lang="sv-SE" dirty="0"/>
              <a:t>: Regeringen bör i en departementspromemoria ta fram ett lagstiftningsförslag om anonyma vittnen. Visst beredningsunderlag finns redan (SOU 2021:35)</a:t>
            </a:r>
          </a:p>
          <a:p>
            <a:r>
              <a:rPr lang="sv-SE" dirty="0"/>
              <a:t>Lagförslaget bör redovisas senast den 1 april 2022</a:t>
            </a:r>
          </a:p>
          <a:p>
            <a:pPr lvl="0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/>
              <a:t>5. Anonyma vittnen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25468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452282"/>
            <a:ext cx="10577265" cy="4749092"/>
          </a:xfrm>
        </p:spPr>
        <p:txBody>
          <a:bodyPr/>
          <a:lstStyle/>
          <a:p>
            <a:pPr marL="0" lvl="0" indent="0">
              <a:buNone/>
            </a:pPr>
            <a:r>
              <a:rPr lang="sv-SE" dirty="0"/>
              <a:t>130 a § i norska straffprocesslagen: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5FFC92-BF92-4970-955F-850D4292D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8264"/>
            <a:ext cx="12192000" cy="36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25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r>
              <a:rPr lang="sv-SE" dirty="0"/>
              <a:t>Ett förbud mot att vistas i ett visst geografiskt område – exempelvis ett bostadsområde – upp till 10 år efter avtjänat fängelsestraff. Att överträda vistelseförbud ska vara straffbart med fängelse.</a:t>
            </a:r>
          </a:p>
          <a:p>
            <a:r>
              <a:rPr lang="sv-SE" dirty="0"/>
              <a:t>Liknande lagstiftning finns i Danmark </a:t>
            </a:r>
          </a:p>
          <a:p>
            <a:r>
              <a:rPr lang="sv-SE" dirty="0"/>
              <a:t>I år infördes vissa begränsade möjligheter att bestämma var en person som dömts till skyddstillsyn eller som villkorligt frigetts från fängelse ska få vistas</a:t>
            </a:r>
          </a:p>
          <a:p>
            <a:r>
              <a:rPr lang="sv-SE" u="sng" dirty="0"/>
              <a:t>Åtgärd</a:t>
            </a:r>
            <a:r>
              <a:rPr lang="sv-SE" dirty="0"/>
              <a:t>: Regeringen bör ge en utredare i uppdrag att ta fram ett förslag på vistelseförbud enligt dansk modell</a:t>
            </a:r>
          </a:p>
          <a:p>
            <a:r>
              <a:rPr lang="sv-SE" dirty="0"/>
              <a:t>Lagförslaget bör presenteras senast 1 september 2022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6. Inför ett nytt straff: vistelseförbud enligt dansk modell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17531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B9F13-D0B1-4B0D-AFDE-DCC560D7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12BE4A-3326-4037-9103-898A2E95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97D881-FE3F-44C0-97A1-33A0B3FC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9BA3FB40-35C4-4A39-85F9-AEC2C142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b="0" dirty="0"/>
            </a:br>
            <a:br>
              <a:rPr lang="sv-SE" b="0" dirty="0"/>
            </a:br>
            <a:r>
              <a:rPr lang="sv-SE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79 a § i danska </a:t>
            </a:r>
            <a:r>
              <a:rPr lang="sv-SE" sz="24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straffeloven</a:t>
            </a:r>
            <a:r>
              <a:rPr lang="sv-SE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885E66-6057-4E54-8A75-4C87FD59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1" y="1433804"/>
            <a:ext cx="11441122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27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22" y="1593344"/>
            <a:ext cx="10577265" cy="4443826"/>
          </a:xfrm>
        </p:spPr>
        <p:txBody>
          <a:bodyPr/>
          <a:lstStyle/>
          <a:p>
            <a:r>
              <a:rPr lang="sv-SE" dirty="0"/>
              <a:t>Barn och unga som befinner sig i riskzonen för att dras in i gängkriminalitet , inklusive gängkriminellas barn, ska i högre utsträckning omhändertas med stöd om lagen om vård av unga (LVU)</a:t>
            </a:r>
          </a:p>
          <a:p>
            <a:r>
              <a:rPr lang="sv-SE" dirty="0"/>
              <a:t>Staten ska genom åklagare, vid sidan av kommunerna och socialtjänsten, få rätt att begära omhändertagande enligt LVU</a:t>
            </a:r>
          </a:p>
          <a:p>
            <a:r>
              <a:rPr lang="sv-SE" u="sng" dirty="0"/>
              <a:t>Åtgärd</a:t>
            </a:r>
            <a:r>
              <a:rPr lang="sv-SE" dirty="0"/>
              <a:t>: 1) Regeringen bör ge Socialstyrelsen i uppdrag att ta fram ett enhetligt tillämpningsstöd för socialtjänsterna i syfte att få till stånd fler omhändertaganden 2) Regeringen bör tillsätta en utredning som ska lägga fram förslag på att åklagare ska kunna ansöka om omhändertagande enligt LVU</a:t>
            </a:r>
          </a:p>
          <a:p>
            <a:r>
              <a:rPr lang="sv-SE" dirty="0"/>
              <a:t>Ett lagförslag bör redovisas senast den 1 september 2022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7. Omhänderta barn som växer upp i gängkriminalitet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 err="1"/>
              <a:t>Presentationsn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76726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r>
              <a:rPr lang="sv-SE" dirty="0"/>
              <a:t>Moderaterna vill se en ny huvudregel i sekretesslagstiftningen: myndigheter ska dela all relevant information med Polisen och andra myndigheter om syftet är att förebygga, utreda eller bekämpa brott</a:t>
            </a:r>
          </a:p>
          <a:p>
            <a:r>
              <a:rPr lang="sv-SE" dirty="0"/>
              <a:t>Det innebär bland annat att socialtjänsten och sjukvården ska kunna överlämna information till Polisen som exempelvis misstänkt misshandel eller övergrepp i rättssak</a:t>
            </a:r>
          </a:p>
          <a:p>
            <a:r>
              <a:rPr lang="sv-SE" u="sng" dirty="0"/>
              <a:t>Åtgärd</a:t>
            </a:r>
            <a:r>
              <a:rPr lang="sv-SE" dirty="0"/>
              <a:t>: Regeringen bör tillsätta en utredning med ett uttryckligt uppdrag att lätta upp sekretesshindren mellan myndigheterna </a:t>
            </a:r>
          </a:p>
          <a:p>
            <a:r>
              <a:rPr lang="sv-SE" dirty="0"/>
              <a:t>Ett lagförslag bör redovisas senast den 1 september 2022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8. Slopad sekretess mellan myndigheter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1514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418454" y="1593344"/>
            <a:ext cx="11106533" cy="4443826"/>
          </a:xfrm>
        </p:spPr>
        <p:txBody>
          <a:bodyPr/>
          <a:lstStyle/>
          <a:p>
            <a:r>
              <a:rPr lang="sv-SE" dirty="0"/>
              <a:t>Fler myndigheter bör ges i uppdrag att aktivt arbeta brottsbekämpande. Och en och samma myndighet bör få ett samlat ansvar för utbetalningar av bidrag </a:t>
            </a:r>
          </a:p>
          <a:p>
            <a:r>
              <a:rPr lang="sv-SE" dirty="0"/>
              <a:t>I Tyskland har man ett nära myndighetssamarbete när det gäller att kartlägga klanbrottslighet genom ett nära samarbetet mellan Polisen och myndigheter som Skatteverket, Tullverket och Bolagsverket.</a:t>
            </a:r>
          </a:p>
          <a:p>
            <a:r>
              <a:rPr lang="sv-SE" u="sng" dirty="0"/>
              <a:t>Åtgärd</a:t>
            </a:r>
            <a:r>
              <a:rPr lang="sv-SE" dirty="0"/>
              <a:t>: Regeringen bör ge tydliga brottsbekämpande uppdrag till samtliga relevanta myndigheter att arbeta med att förebygga och avslöja brott samt införa ett krav på att aktivt bistå Polisen i deras brottsutredningar</a:t>
            </a:r>
          </a:p>
          <a:p>
            <a:r>
              <a:rPr lang="sv-SE" dirty="0"/>
              <a:t>Regeringen bör föra in nya brottsbekämpande uppdrag i myndigheternas regleringsbrev för 2022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9. Fler myndigheter ska bekämpa brott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Presentationsnamn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02151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r>
              <a:rPr lang="sv-SE" dirty="0"/>
              <a:t>För att minska drivkrafterna hos gängkriminella att begå brott krävs att rättsväsendet har goda möjligheter att beslagta brottsvinster</a:t>
            </a:r>
          </a:p>
          <a:p>
            <a:r>
              <a:rPr lang="sv-SE" dirty="0"/>
              <a:t>Beviskraven för när kriminellas egendom (t.ex. brottsvinster) ska kunna förverkas måste sänkas och möjligheterna till förverkande utanför en rättegång om ansvar för brott bör införas: en liknande ordning finns på Irland och i Norge</a:t>
            </a:r>
          </a:p>
          <a:p>
            <a:r>
              <a:rPr lang="sv-SE" u="sng" dirty="0"/>
              <a:t>Åtgärd</a:t>
            </a:r>
            <a:r>
              <a:rPr lang="sv-SE" dirty="0"/>
              <a:t>: Regeringen bör omedelbart ge 2020 års förverkandeutredning (Ju 2020:16) ett tydligt uppdrag om att ålägga gängkriminella en förklaringsbörda för att undvika förverkande av dyra tillgångar</a:t>
            </a:r>
          </a:p>
          <a:p>
            <a:r>
              <a:rPr lang="sv-SE" dirty="0"/>
              <a:t> Lagförslag bör presenteras senast den 1 april 2022</a:t>
            </a:r>
            <a:endParaRPr lang="sv-SE" i="1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10. ”Go for the </a:t>
            </a:r>
            <a:r>
              <a:rPr lang="sv-SE" dirty="0" err="1"/>
              <a:t>money</a:t>
            </a:r>
            <a:r>
              <a:rPr lang="sv-SE" dirty="0"/>
              <a:t>”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63991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92D5-25A5-4638-A5F2-3271CE36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28"/>
          <a:stretch/>
        </p:blipFill>
        <p:spPr>
          <a:xfrm>
            <a:off x="1808028" y="171400"/>
            <a:ext cx="5621931" cy="114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C3915E9-B163-4502-A111-706B3B59B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5" r="20635"/>
          <a:stretch/>
        </p:blipFill>
        <p:spPr>
          <a:xfrm>
            <a:off x="263103" y="2168431"/>
            <a:ext cx="2911642" cy="145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B2BA93-D6A0-47AF-9B00-F5D0BF7BE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3" r="19325" b="36509"/>
          <a:stretch/>
        </p:blipFill>
        <p:spPr>
          <a:xfrm>
            <a:off x="210724" y="5391728"/>
            <a:ext cx="3921316" cy="130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4ED75F0-6C43-4DE1-84B5-F849FF067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162" b="12608"/>
          <a:stretch/>
        </p:blipFill>
        <p:spPr>
          <a:xfrm>
            <a:off x="49539" y="3842411"/>
            <a:ext cx="3666288" cy="141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7135471-A41B-4F4A-A35A-B2072BAC0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03" y="607947"/>
            <a:ext cx="60579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B3F1483-BFD8-425F-AE72-A6DCDF94B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876" y="71302"/>
            <a:ext cx="4108329" cy="103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latshållare för innehåll 15">
            <a:extLst>
              <a:ext uri="{FF2B5EF4-FFF2-40B4-BE49-F238E27FC236}">
                <a16:creationId xmlns:a16="http://schemas.microsoft.com/office/drawing/2014/main" id="{3C59AD0C-0225-46E2-B953-3F350E3C7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47" t="7836" b="15645"/>
          <a:stretch/>
        </p:blipFill>
        <p:spPr>
          <a:xfrm>
            <a:off x="3786983" y="2237635"/>
            <a:ext cx="8263518" cy="37537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5C814314-8542-408B-ACD4-1A8AEEA540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297" r="22119" b="56384"/>
          <a:stretch/>
        </p:blipFill>
        <p:spPr>
          <a:xfrm>
            <a:off x="5951773" y="1065786"/>
            <a:ext cx="3100756" cy="90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8468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9558" y="1498735"/>
            <a:ext cx="10568242" cy="1374681"/>
          </a:xfrm>
        </p:spPr>
        <p:txBody>
          <a:bodyPr/>
          <a:lstStyle/>
          <a:p>
            <a:r>
              <a:rPr lang="sv-SE" dirty="0"/>
              <a:t>Terrorlagstiftning mot gängen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558" y="3192585"/>
            <a:ext cx="9580439" cy="7920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Rivstart för ett tryggare Sverige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A9FB-7294-46AB-BEE5-61AFB4B7B02F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>
          <a:xfrm>
            <a:off x="2575421" y="6356350"/>
            <a:ext cx="8668842" cy="25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4382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AFC392A-B7C4-4BCA-B77F-733B5A5C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B6C4-E26E-4EA1-8D50-9E89D2CE4ED8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C29E8E-6EA9-47E7-8EBE-F235A34E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5B4CFC-A6D6-476B-813C-55B4A27F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903194D-EF78-4D32-9824-507057684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Systemhotande – hotar tryggheten på gatorna, demokratin och rättsstaten</a:t>
            </a:r>
          </a:p>
          <a:p>
            <a:pPr marL="457200" lvl="2" indent="0">
              <a:buNone/>
            </a:pPr>
            <a:r>
              <a:rPr lang="sv-SE" i="1" dirty="0"/>
              <a:t>”Dödligt skjutvapenvåld har ökat i Sverige, men inte i övriga Europa” (Brå 2021:8)</a:t>
            </a:r>
          </a:p>
          <a:p>
            <a:pPr marL="457200" lvl="2" indent="0">
              <a:buNone/>
            </a:pPr>
            <a:r>
              <a:rPr lang="sv-SE" i="1" dirty="0"/>
              <a:t>”På frågan om det finns en tystnadskultur bland anställda i Göteborg stad som är kopplad till kriminella strukturer är svaret ja” (Ekström: Finns en tystnadskultur i Göteborgs stad, 2021)</a:t>
            </a:r>
            <a:r>
              <a:rPr lang="sv-SE" dirty="0"/>
              <a:t> </a:t>
            </a:r>
          </a:p>
          <a:p>
            <a:pPr marL="457200" lvl="2" indent="0">
              <a:buNone/>
            </a:pPr>
            <a:r>
              <a:rPr lang="sv-SE" i="1" dirty="0"/>
              <a:t>”Nära 70 procent av de boende uppger att det finns kriminella personer eller grupperingar som har en inverkan på området i något avseende.”  (Brå 2018:6)</a:t>
            </a:r>
          </a:p>
          <a:p>
            <a:r>
              <a:rPr lang="sv-SE" dirty="0"/>
              <a:t>Det går att komma tillrätta med situationen. Det kräver mönsterbrytande åtgärder: terrorlagstiftning mot gängen.</a:t>
            </a:r>
          </a:p>
          <a:p>
            <a:r>
              <a:rPr lang="sv-SE" dirty="0"/>
              <a:t>Idag lägger vi fram 10 förslag – med konkreta tidsplaner och hänvisningar till andra länders lagstiftning. Om ett år kan lagförslagen vara klara.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54E0617-F406-4598-8B99-452AB6D4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Rivstart för ett tryggare Sverige</a:t>
            </a:r>
          </a:p>
        </p:txBody>
      </p:sp>
    </p:spTree>
    <p:extLst>
      <p:ext uri="{BB962C8B-B14F-4D97-AF65-F5344CB8AC3E}">
        <p14:creationId xmlns:p14="http://schemas.microsoft.com/office/powerpoint/2010/main" val="2947364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r>
              <a:rPr lang="sv-SE" dirty="0"/>
              <a:t>Polisen bör kunna använda hemliga tvångsmedel mot personer som är skäligen misstänkta för att vara aktiva i ett kriminellt gäng, även utan att en konkret misstanke om ett visst brott kan preciseras. </a:t>
            </a:r>
          </a:p>
          <a:p>
            <a:r>
              <a:rPr lang="sv-SE" dirty="0"/>
              <a:t>Liknande möjligheter finns i Frankrike (</a:t>
            </a:r>
            <a:r>
              <a:rPr lang="sv-SE" dirty="0" err="1"/>
              <a:t>Encrochat</a:t>
            </a:r>
            <a:r>
              <a:rPr lang="sv-SE" dirty="0"/>
              <a:t>) och många andra länder</a:t>
            </a:r>
          </a:p>
          <a:p>
            <a:r>
              <a:rPr lang="sv-SE" dirty="0"/>
              <a:t>Regeringen har aviserat att en ”förutsättningslös” utredning ska tillsättas</a:t>
            </a:r>
          </a:p>
          <a:p>
            <a:pPr marL="232200" lvl="1" indent="0">
              <a:buNone/>
            </a:pPr>
            <a:r>
              <a:rPr lang="sv-SE" sz="1800" i="1" dirty="0"/>
              <a:t>”Utredningen </a:t>
            </a:r>
            <a:r>
              <a:rPr lang="sv-SE" sz="1800" i="1" u="sng" dirty="0"/>
              <a:t>skulle bl.a. kunna se över </a:t>
            </a:r>
            <a:r>
              <a:rPr lang="sv-SE" sz="1800" i="1" dirty="0"/>
              <a:t>om preventivlagens brottskatalog ska utvidgas.”</a:t>
            </a:r>
          </a:p>
          <a:p>
            <a:r>
              <a:rPr lang="sv-SE" u="sng" dirty="0"/>
              <a:t>Åtgärd</a:t>
            </a:r>
            <a:r>
              <a:rPr lang="sv-SE" dirty="0"/>
              <a:t>: Regeringen bör omedelbart ge ett tydligt uppdrag till utredningen om utökade möjligheter att använda hemliga tvångsmedel (Ju 2020:20) att lägga fram förslag som möjliggör proaktiv avlyssning/dataavläsning</a:t>
            </a:r>
          </a:p>
          <a:p>
            <a:r>
              <a:rPr lang="sv-SE" dirty="0"/>
              <a:t>Ett lagförslag bör redovisas senast den 1 augusti 2022</a:t>
            </a:r>
            <a:endParaRPr lang="sv-SE" i="1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Proaktiv avlyssning/dataavläsning av gängkriminella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Presentationsnamn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1446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C90456-CABE-4DD1-87EC-DA90652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9CFE-DD0F-4422-B2E0-D66B7C63270A}" type="datetime1">
              <a:rPr lang="sv-SE" smtClean="0"/>
              <a:t>2021-09-12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FE3C9B-DBE7-441D-9461-5970B8A6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8E4D98-2C06-4232-B270-C7EAD38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3D2AB23-31F9-4086-A9A5-2CC739E0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 (2007:979) om åtgärder för att förhindra vissa särskilt allvarliga brott: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D8D5BD8-65A1-4097-B64B-166F4BA7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08" y="1502130"/>
            <a:ext cx="8948141" cy="48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255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r>
              <a:rPr lang="sv-SE" dirty="0"/>
              <a:t>Utländska medborgare som kan befaras begå eller medverka till grovt organiserad brottslighet bör kunna utvisas ur Sverige – oavsett om de dömts för brott eller inte </a:t>
            </a:r>
          </a:p>
          <a:p>
            <a:r>
              <a:rPr lang="sv-SE" dirty="0"/>
              <a:t>Den möjligheten finns idag för vissa utlänningar som bedöms utgöra ett säkerhetshot (terrorister och spioner)</a:t>
            </a:r>
          </a:p>
          <a:p>
            <a:r>
              <a:rPr lang="sv-SE" u="sng" dirty="0"/>
              <a:t>Åtgärd</a:t>
            </a:r>
            <a:r>
              <a:rPr lang="sv-SE" dirty="0"/>
              <a:t>: Regeringen bör tillsätta en ny statlig utredning som får i uppdrag att lägga fram förslag som innebär att gängmedlemmar ska kunna utvisas oavsett om de döms för brott</a:t>
            </a:r>
          </a:p>
          <a:p>
            <a:r>
              <a:rPr lang="sv-SE" dirty="0"/>
              <a:t>Ett lagförslag bör läggas fram senast den 1 augusti 2022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Utvisa utländska gängmedlemmar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577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37" y="1757548"/>
            <a:ext cx="10577265" cy="444382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Jfr med den svenska lagen (1991:572) om särskild utlänningskontroll: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Presentationsnamn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7A3977-0F21-4C21-AB0F-DF439B75B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208" y="2204464"/>
            <a:ext cx="8935697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81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642760" y="1404906"/>
            <a:ext cx="10906464" cy="4443826"/>
          </a:xfrm>
        </p:spPr>
        <p:txBody>
          <a:bodyPr/>
          <a:lstStyle/>
          <a:p>
            <a:pPr lvl="0"/>
            <a:r>
              <a:rPr lang="sv-SE" dirty="0"/>
              <a:t>Det bör införas en dansk gängbestämmelse som kan leda till dubbla straff för brott som har ett samband med uppgörelser i kriminella grupperingar</a:t>
            </a:r>
          </a:p>
          <a:p>
            <a:pPr lvl="0"/>
            <a:r>
              <a:rPr lang="sv-SE" dirty="0"/>
              <a:t>Förslagen i regeringens s.k. gängbrottsutredning är inte tillräcklig:</a:t>
            </a:r>
          </a:p>
          <a:p>
            <a:pPr marL="457200" lvl="2" indent="0">
              <a:buNone/>
            </a:pPr>
            <a:r>
              <a:rPr lang="sv-SE" sz="1600" i="1" dirty="0"/>
              <a:t>”Att ett på förhand bestämt påslag ska ske framstår sammantaget inte som en framkomlig väg ur ett svenskt perspektiv” (SOU 2021:68 s. 237)</a:t>
            </a:r>
          </a:p>
          <a:p>
            <a:pPr marL="457200" lvl="2" indent="0">
              <a:buNone/>
            </a:pPr>
            <a:r>
              <a:rPr lang="sv-SE" sz="1600" i="1" dirty="0"/>
              <a:t>”Någon regelmässig höjning av straffvärdet enligt en viss procentsats kan däremot inte anges” </a:t>
            </a:r>
          </a:p>
          <a:p>
            <a:pPr marL="457200" lvl="2" indent="0">
              <a:buNone/>
            </a:pPr>
            <a:r>
              <a:rPr lang="sv-SE" sz="1600" i="1" dirty="0"/>
              <a:t>(SOU 2021:68 s. 502)</a:t>
            </a:r>
          </a:p>
          <a:p>
            <a:pPr lvl="0"/>
            <a:r>
              <a:rPr lang="sv-SE" u="sng" dirty="0"/>
              <a:t>Åtgärd</a:t>
            </a:r>
            <a:r>
              <a:rPr lang="sv-SE" dirty="0"/>
              <a:t>: Regeringen bör omedelbart ge tilläggsdirektiv till utredningen Ju 2021:08, </a:t>
            </a:r>
            <a:r>
              <a:rPr lang="sv-SE" i="1" dirty="0"/>
              <a:t>Skärpt syn på flerfaldig brottslighet </a:t>
            </a:r>
            <a:r>
              <a:rPr lang="sv-SE" dirty="0"/>
              <a:t>att lägga fram ett förslag med den danska bestämmelsen som förebild</a:t>
            </a:r>
          </a:p>
          <a:p>
            <a:pPr lvl="0"/>
            <a:r>
              <a:rPr lang="sv-SE" dirty="0"/>
              <a:t>Lagförslaget bör redovisas i ett delbetänkande senast den 1 september 2022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7722" y="680084"/>
            <a:ext cx="10296541" cy="594081"/>
          </a:xfrm>
        </p:spPr>
        <p:txBody>
          <a:bodyPr/>
          <a:lstStyle/>
          <a:p>
            <a:r>
              <a:rPr lang="sv-SE" dirty="0"/>
              <a:t>3. Dubbla straff för gängkriminella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Presentationsnamn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4030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947722" y="1274165"/>
            <a:ext cx="10577265" cy="4443826"/>
          </a:xfrm>
        </p:spPr>
        <p:txBody>
          <a:bodyPr/>
          <a:lstStyle/>
          <a:p>
            <a:pPr marL="0" lvl="0" indent="0">
              <a:buNone/>
            </a:pPr>
            <a:r>
              <a:rPr lang="sv-SE" dirty="0"/>
              <a:t>81 a § i danska strafflagen: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F33CA-EE95-4119-95F8-7BF77E8C16CE}" type="datetime1">
              <a:rPr lang="sv-SE" smtClean="0"/>
              <a:pPr/>
              <a:t>2021-09-12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Presentationsnamn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7A3CBB5-17BA-4A38-9621-7A39F055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4" y="1778933"/>
            <a:ext cx="11531396" cy="3434290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61496AF5-DF83-4365-8C31-9D2BE4C0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9608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deraterna">
  <a:themeElements>
    <a:clrScheme name="Egen 1">
      <a:dk1>
        <a:srgbClr val="000000"/>
      </a:dk1>
      <a:lt1>
        <a:srgbClr val="FFFFFF"/>
      </a:lt1>
      <a:dk2>
        <a:srgbClr val="7F7F7F"/>
      </a:dk2>
      <a:lt2>
        <a:srgbClr val="F6F6F6"/>
      </a:lt2>
      <a:accent1>
        <a:srgbClr val="203A8F"/>
      </a:accent1>
      <a:accent2>
        <a:srgbClr val="92D4F6"/>
      </a:accent2>
      <a:accent3>
        <a:srgbClr val="2E276C"/>
      </a:accent3>
      <a:accent4>
        <a:srgbClr val="6F2382"/>
      </a:accent4>
      <a:accent5>
        <a:srgbClr val="501E70"/>
      </a:accent5>
      <a:accent6>
        <a:srgbClr val="C5C4C4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E5BDED02-FDDF-674B-A8E0-A2E0E3B8B3AA}" vid="{F9DDE904-073B-904E-9BAC-2B9CD56749B3}"/>
    </a:ext>
  </a:extLst>
</a:theme>
</file>

<file path=ppt/theme/theme2.xml><?xml version="1.0" encoding="utf-8"?>
<a:theme xmlns:a="http://schemas.openxmlformats.org/drawingml/2006/main" name="Office-tema">
  <a:themeElements>
    <a:clrScheme name="Anpassat 19">
      <a:dk1>
        <a:sysClr val="windowText" lastClr="000000"/>
      </a:dk1>
      <a:lt1>
        <a:sysClr val="window" lastClr="FFFFFF"/>
      </a:lt1>
      <a:dk2>
        <a:srgbClr val="7F7F7F"/>
      </a:dk2>
      <a:lt2>
        <a:srgbClr val="F6F6F6"/>
      </a:lt2>
      <a:accent1>
        <a:srgbClr val="0003AD"/>
      </a:accent1>
      <a:accent2>
        <a:srgbClr val="41DAFF"/>
      </a:accent2>
      <a:accent3>
        <a:srgbClr val="0A35FF"/>
      </a:accent3>
      <a:accent4>
        <a:srgbClr val="9F009B"/>
      </a:accent4>
      <a:accent5>
        <a:srgbClr val="56288A"/>
      </a:accent5>
      <a:accent6>
        <a:srgbClr val="C5C4C4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npassat 19">
      <a:dk1>
        <a:sysClr val="windowText" lastClr="000000"/>
      </a:dk1>
      <a:lt1>
        <a:sysClr val="window" lastClr="FFFFFF"/>
      </a:lt1>
      <a:dk2>
        <a:srgbClr val="7F7F7F"/>
      </a:dk2>
      <a:lt2>
        <a:srgbClr val="F6F6F6"/>
      </a:lt2>
      <a:accent1>
        <a:srgbClr val="0003AD"/>
      </a:accent1>
      <a:accent2>
        <a:srgbClr val="41DAFF"/>
      </a:accent2>
      <a:accent3>
        <a:srgbClr val="0A35FF"/>
      </a:accent3>
      <a:accent4>
        <a:srgbClr val="9F009B"/>
      </a:accent4>
      <a:accent5>
        <a:srgbClr val="56288A"/>
      </a:accent5>
      <a:accent6>
        <a:srgbClr val="C5C4C4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MODERATERNA</Template>
  <TotalTime>3547</TotalTime>
  <Words>1297</Words>
  <Application>Microsoft Office PowerPoint</Application>
  <PresentationFormat>Bredbild</PresentationFormat>
  <Paragraphs>144</Paragraphs>
  <Slides>20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Arial</vt:lpstr>
      <vt:lpstr>Moderaterna</vt:lpstr>
      <vt:lpstr>Terrorlagstiftning mot gängen</vt:lpstr>
      <vt:lpstr>PowerPoint-presentation</vt:lpstr>
      <vt:lpstr>Rivstart för ett tryggare Sverige</vt:lpstr>
      <vt:lpstr>1. Proaktiv avlyssning/dataavläsning av gängkriminella</vt:lpstr>
      <vt:lpstr> Lag (2007:979) om åtgärder för att förhindra vissa särskilt allvarliga brott:</vt:lpstr>
      <vt:lpstr>2. Utvisa utländska gängmedlemmar</vt:lpstr>
      <vt:lpstr>PowerPoint-presentation</vt:lpstr>
      <vt:lpstr>3. Dubbla straff för gängkriminella</vt:lpstr>
      <vt:lpstr>PowerPoint-presentation</vt:lpstr>
      <vt:lpstr>4. Visitationszoner</vt:lpstr>
      <vt:lpstr>PowerPoint-presentation</vt:lpstr>
      <vt:lpstr>5. Anonyma vittnen</vt:lpstr>
      <vt:lpstr>PowerPoint-presentation</vt:lpstr>
      <vt:lpstr>6. Inför ett nytt straff: vistelseförbud enligt dansk modell</vt:lpstr>
      <vt:lpstr>  79 a § i danska straffeloven:</vt:lpstr>
      <vt:lpstr>7. Omhänderta barn som växer upp i gängkriminalitet </vt:lpstr>
      <vt:lpstr>8. Slopad sekretess mellan myndigheter</vt:lpstr>
      <vt:lpstr>9. Fler myndigheter ska bekämpa brott</vt:lpstr>
      <vt:lpstr>10. ”Go for the money”</vt:lpstr>
      <vt:lpstr>Terrorlagstiftning mot gängen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Uppföljning workshop</dc:title>
  <dc:creator>Anna Pettersson Westerberg</dc:creator>
  <cp:keywords>class='Open'</cp:keywords>
  <cp:lastModifiedBy>Per Swenson Claréus</cp:lastModifiedBy>
  <cp:revision>124</cp:revision>
  <cp:lastPrinted>2021-09-08T08:45:52Z</cp:lastPrinted>
  <dcterms:created xsi:type="dcterms:W3CDTF">2021-03-01T09:51:59Z</dcterms:created>
  <dcterms:modified xsi:type="dcterms:W3CDTF">2021-09-12T06:14:37Z</dcterms:modified>
</cp:coreProperties>
</file>